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Лист1!$C$6:$C$7</c:f>
              <c:strCache>
                <c:ptCount val="2"/>
                <c:pt idx="0">
                  <c:v>На начало 1 четверти </c:v>
                </c:pt>
                <c:pt idx="1">
                  <c:v>На конец 1 четверти</c:v>
                </c:pt>
              </c:strCache>
            </c:strRef>
          </c:cat>
          <c:val>
            <c:numRef>
              <c:f>Лист1!$D$6:$D$7</c:f>
              <c:numCache>
                <c:formatCode>General</c:formatCode>
                <c:ptCount val="2"/>
                <c:pt idx="0">
                  <c:v>235</c:v>
                </c:pt>
                <c:pt idx="1">
                  <c:v>237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856576"/>
        <c:axId val="27890816"/>
      </c:barChart>
      <c:catAx>
        <c:axId val="62856576"/>
        <c:scaling>
          <c:orientation val="minMax"/>
        </c:scaling>
        <c:delete val="0"/>
        <c:axPos val="b"/>
        <c:majorTickMark val="out"/>
        <c:minorTickMark val="none"/>
        <c:tickLblPos val="nextTo"/>
        <c:crossAx val="27890816"/>
        <c:crosses val="autoZero"/>
        <c:auto val="1"/>
        <c:lblAlgn val="ctr"/>
        <c:lblOffset val="100"/>
        <c:noMultiLvlLbl val="0"/>
      </c:catAx>
      <c:valAx>
        <c:axId val="2789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8565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ED5E6-5F71-459A-AD7D-851A9A685A9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4572-3B87-4348-95A6-ABB92D5D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88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96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7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7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1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2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9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6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6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2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B8F5D-B0DC-4498-AA88-9A834396D57C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EF12-0334-4F85-945A-6A8AFF71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1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708" y="1732916"/>
            <a:ext cx="6940626" cy="3709415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+mn-lt"/>
              </a:rPr>
              <a:t>Анализ итогов </a:t>
            </a:r>
            <a:br>
              <a:rPr lang="ru-RU" sz="5400" b="1" dirty="0" smtClean="0">
                <a:latin typeface="+mn-lt"/>
              </a:rPr>
            </a:br>
            <a:r>
              <a:rPr lang="ru-RU" sz="5400" b="1" dirty="0" smtClean="0">
                <a:latin typeface="+mn-lt"/>
              </a:rPr>
              <a:t>1 четверти </a:t>
            </a:r>
            <a:br>
              <a:rPr lang="ru-RU" sz="5400" b="1" dirty="0" smtClean="0">
                <a:latin typeface="+mn-lt"/>
              </a:rPr>
            </a:br>
            <a:r>
              <a:rPr lang="ru-RU" sz="4000" b="1" dirty="0" smtClean="0">
                <a:latin typeface="+mn-lt"/>
              </a:rPr>
              <a:t>2018-2019 учебный год</a:t>
            </a: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798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Республиканские олимпиады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523" y="1825625"/>
            <a:ext cx="8383835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Любарец</a:t>
            </a:r>
            <a:r>
              <a:rPr lang="ru-RU" dirty="0"/>
              <a:t> Зинаида Константиновна участвовала в конкурсе "Казахстан </a:t>
            </a:r>
            <a:r>
              <a:rPr lang="ru-RU" dirty="0" err="1"/>
              <a:t>устазы</a:t>
            </a:r>
            <a:r>
              <a:rPr lang="ru-RU" dirty="0"/>
              <a:t>" и  ученики 3 "Б" класса: Гришина Ева, </a:t>
            </a:r>
            <a:r>
              <a:rPr lang="ru-RU" dirty="0" err="1"/>
              <a:t>Маменов</a:t>
            </a:r>
            <a:r>
              <a:rPr lang="ru-RU" dirty="0"/>
              <a:t> </a:t>
            </a:r>
            <a:r>
              <a:rPr lang="ru-RU" dirty="0" err="1"/>
              <a:t>Данияр</a:t>
            </a:r>
            <a:r>
              <a:rPr lang="ru-RU" dirty="0"/>
              <a:t>, </a:t>
            </a:r>
            <a:r>
              <a:rPr lang="ru-RU" dirty="0" err="1"/>
              <a:t>Гасюк</a:t>
            </a:r>
            <a:r>
              <a:rPr lang="ru-RU" dirty="0"/>
              <a:t> Артем. 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Акбота</a:t>
            </a:r>
            <a:r>
              <a:rPr lang="ru-RU" dirty="0" smtClean="0"/>
              <a:t>» – участников 28.</a:t>
            </a:r>
          </a:p>
          <a:p>
            <a:r>
              <a:rPr lang="ru-RU" dirty="0" smtClean="0"/>
              <a:t>Начальные классы – 10, </a:t>
            </a:r>
            <a:r>
              <a:rPr lang="ru-RU" dirty="0" err="1" smtClean="0"/>
              <a:t>Любарец</a:t>
            </a:r>
            <a:r>
              <a:rPr lang="ru-RU" dirty="0" smtClean="0"/>
              <a:t> З.К., Фролова М.И.</a:t>
            </a:r>
          </a:p>
          <a:p>
            <a:r>
              <a:rPr lang="ru-RU" dirty="0" smtClean="0"/>
              <a:t>5,6 классы (математика, русский язык, естествознание), учителя Мазурок А.В., Фогель Г.И., </a:t>
            </a:r>
            <a:r>
              <a:rPr lang="ru-RU" dirty="0" err="1" smtClean="0"/>
              <a:t>Олешкевич</a:t>
            </a:r>
            <a:r>
              <a:rPr lang="ru-RU" dirty="0" smtClean="0"/>
              <a:t> А.Р. И </a:t>
            </a:r>
            <a:r>
              <a:rPr lang="ru-RU" dirty="0" err="1" smtClean="0"/>
              <a:t>Бродинская</a:t>
            </a:r>
            <a:r>
              <a:rPr lang="ru-RU" dirty="0" smtClean="0"/>
              <a:t> С.В.</a:t>
            </a:r>
          </a:p>
          <a:p>
            <a:r>
              <a:rPr lang="ru-RU" dirty="0" smtClean="0"/>
              <a:t>8 класс (математика, русский язык, биология), </a:t>
            </a:r>
            <a:r>
              <a:rPr lang="ru-RU" dirty="0" err="1" smtClean="0"/>
              <a:t>Жанибекова</a:t>
            </a:r>
            <a:r>
              <a:rPr lang="ru-RU" dirty="0" smtClean="0"/>
              <a:t> Г.С., </a:t>
            </a:r>
            <a:r>
              <a:rPr lang="ru-RU" dirty="0" err="1" smtClean="0"/>
              <a:t>Виль</a:t>
            </a:r>
            <a:r>
              <a:rPr lang="ru-RU" dirty="0" smtClean="0"/>
              <a:t> Л.С., </a:t>
            </a:r>
            <a:r>
              <a:rPr lang="ru-RU" dirty="0" err="1" smtClean="0"/>
              <a:t>Бродинская</a:t>
            </a:r>
            <a:r>
              <a:rPr lang="ru-RU" dirty="0" smtClean="0"/>
              <a:t> С.В.</a:t>
            </a:r>
          </a:p>
          <a:p>
            <a:r>
              <a:rPr lang="ru-RU" dirty="0" smtClean="0"/>
              <a:t>9-10 классы (</a:t>
            </a:r>
            <a:r>
              <a:rPr lang="ru-RU" dirty="0" err="1" smtClean="0"/>
              <a:t>математика,русский</a:t>
            </a:r>
            <a:r>
              <a:rPr lang="ru-RU" dirty="0" smtClean="0"/>
              <a:t> язык, химия и физика), Мазурок А.В., </a:t>
            </a:r>
            <a:r>
              <a:rPr lang="ru-RU" dirty="0" err="1" smtClean="0"/>
              <a:t>Виль</a:t>
            </a:r>
            <a:r>
              <a:rPr lang="ru-RU" dirty="0" smtClean="0"/>
              <a:t> Л.С, </a:t>
            </a:r>
            <a:r>
              <a:rPr lang="ru-RU" dirty="0" err="1" smtClean="0"/>
              <a:t>Олешкевич</a:t>
            </a:r>
            <a:r>
              <a:rPr lang="ru-RU" dirty="0" smtClean="0"/>
              <a:t> А.Р.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92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НАЧАЛЬНЫЕ КЛАССЫ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319274"/>
              </p:ext>
            </p:extLst>
          </p:nvPr>
        </p:nvGraphicFramePr>
        <p:xfrm>
          <a:off x="539826" y="1255922"/>
          <a:ext cx="8273668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78805"/>
                <a:gridCol w="2333929"/>
                <a:gridCol w="1329103"/>
                <a:gridCol w="1490907"/>
                <a:gridCol w="1940924"/>
              </a:tblGrid>
              <a:tr h="327612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ОТЛИЧНИКИ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ХОРОШИСТЫ</a:t>
                      </a:r>
                      <a:endParaRPr lang="ru-RU" dirty="0"/>
                    </a:p>
                  </a:txBody>
                  <a:tcPr/>
                </a:tc>
              </a:tr>
              <a:tr h="327612">
                <a:tc>
                  <a:txBody>
                    <a:bodyPr/>
                    <a:lstStyle/>
                    <a:p>
                      <a:r>
                        <a:rPr lang="ru-RU" dirty="0" smtClean="0"/>
                        <a:t>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ПОДВЫСОЦКАЯ</a:t>
                      </a:r>
                      <a:r>
                        <a:rPr lang="ru-RU" baseline="0" dirty="0" smtClean="0"/>
                        <a:t> Е.И.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292497">
                <a:tc>
                  <a:txBody>
                    <a:bodyPr/>
                    <a:lstStyle/>
                    <a:p>
                      <a:r>
                        <a:rPr lang="ru-RU" dirty="0" smtClean="0"/>
                        <a:t>2Б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ГЕТМАН А.С.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66,67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ВИЛЬ</a:t>
                      </a:r>
                      <a:r>
                        <a:rPr lang="ru-RU" baseline="0" dirty="0" smtClean="0"/>
                        <a:t>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ЛЕВИЦКАЯ К.</a:t>
                      </a:r>
                    </a:p>
                    <a:p>
                      <a:r>
                        <a:rPr lang="ru-RU" dirty="0" smtClean="0"/>
                        <a:t>НУРТАЗИНА А.</a:t>
                      </a:r>
                    </a:p>
                    <a:p>
                      <a:r>
                        <a:rPr lang="ru-RU" dirty="0" smtClean="0"/>
                        <a:t>СИДОРЕНКО Н.</a:t>
                      </a:r>
                    </a:p>
                    <a:p>
                      <a:r>
                        <a:rPr lang="ru-RU" dirty="0" smtClean="0"/>
                        <a:t>ХАМЗИН М</a:t>
                      </a:r>
                    </a:p>
                    <a:p>
                      <a:r>
                        <a:rPr lang="ru-RU" dirty="0" smtClean="0"/>
                        <a:t>ХАМЗИНА А.</a:t>
                      </a:r>
                      <a:endParaRPr lang="ru-RU" dirty="0"/>
                    </a:p>
                  </a:txBody>
                  <a:tcPr/>
                </a:tc>
              </a:tr>
              <a:tr h="1777183">
                <a:tc>
                  <a:txBody>
                    <a:bodyPr/>
                    <a:lstStyle/>
                    <a:p>
                      <a:r>
                        <a:rPr lang="ru-RU" dirty="0" smtClean="0"/>
                        <a:t>3Б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ЛЮБАРЕЦ З.К.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47,06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ГАСЮК</a:t>
                      </a:r>
                      <a:r>
                        <a:rPr lang="ru-RU" baseline="0" dirty="0" smtClean="0"/>
                        <a:t>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ГРИШИНА Е.</a:t>
                      </a:r>
                    </a:p>
                    <a:p>
                      <a:r>
                        <a:rPr lang="ru-RU" dirty="0" smtClean="0"/>
                        <a:t>ЗАЛЕССКАЯ Д.</a:t>
                      </a:r>
                    </a:p>
                    <a:p>
                      <a:r>
                        <a:rPr lang="ru-RU" dirty="0" smtClean="0"/>
                        <a:t>МАДЫШЕВА</a:t>
                      </a:r>
                      <a:r>
                        <a:rPr lang="ru-RU" baseline="0" dirty="0" smtClean="0"/>
                        <a:t> А.</a:t>
                      </a:r>
                    </a:p>
                    <a:p>
                      <a:r>
                        <a:rPr lang="ru-RU" baseline="0" dirty="0" smtClean="0"/>
                        <a:t>МАМЕНОВ Д.</a:t>
                      </a:r>
                    </a:p>
                    <a:p>
                      <a:r>
                        <a:rPr lang="ru-RU" baseline="0" dirty="0" smtClean="0"/>
                        <a:t>ТКАЧЕНКО В.</a:t>
                      </a:r>
                    </a:p>
                    <a:p>
                      <a:r>
                        <a:rPr lang="ru-RU" baseline="0" dirty="0" smtClean="0"/>
                        <a:t>УРСУЛЯК Е.</a:t>
                      </a:r>
                    </a:p>
                    <a:p>
                      <a:r>
                        <a:rPr lang="ru-RU" baseline="0" dirty="0" smtClean="0"/>
                        <a:t>ЮМАНКУЛОВ Ш.</a:t>
                      </a:r>
                      <a:endParaRPr lang="ru-RU" dirty="0"/>
                    </a:p>
                  </a:txBody>
                  <a:tcPr/>
                </a:tc>
              </a:tr>
              <a:tr h="807811">
                <a:tc>
                  <a:txBody>
                    <a:bodyPr/>
                    <a:lstStyle/>
                    <a:p>
                      <a:r>
                        <a:rPr lang="ru-RU" dirty="0" smtClean="0"/>
                        <a:t>4Б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ФРОЛОВА М.И.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83,33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ГУЛЯЕВА М.</a:t>
                      </a:r>
                    </a:p>
                    <a:p>
                      <a:r>
                        <a:rPr lang="ru-RU" dirty="0" smtClean="0"/>
                        <a:t>ТКАЧЕНКО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МЕЙЗБАЕВ А.</a:t>
                      </a:r>
                    </a:p>
                    <a:p>
                      <a:r>
                        <a:rPr lang="ru-RU" dirty="0" smtClean="0"/>
                        <a:t>ПОЖИЛОВА У.</a:t>
                      </a:r>
                    </a:p>
                    <a:p>
                      <a:r>
                        <a:rPr lang="ru-RU" dirty="0" smtClean="0"/>
                        <a:t>ПЬЯНКОВ С.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5-конечная звезда 4"/>
          <p:cNvSpPr/>
          <p:nvPr/>
        </p:nvSpPr>
        <p:spPr>
          <a:xfrm>
            <a:off x="980501" y="5982159"/>
            <a:ext cx="1729648" cy="875841"/>
          </a:xfrm>
          <a:prstGeom prst="star5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5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5-9 КЛАССЫ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560033"/>
              </p:ext>
            </p:extLst>
          </p:nvPr>
        </p:nvGraphicFramePr>
        <p:xfrm>
          <a:off x="628650" y="1351900"/>
          <a:ext cx="8361114" cy="44551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8830"/>
                <a:gridCol w="1985527"/>
                <a:gridCol w="1728577"/>
                <a:gridCol w="1984802"/>
                <a:gridCol w="155337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КЛАССЫ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КЛАССНЫЕ РУКОВОДИТЕЛИ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ОТЛИЧНИКИ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ХОРОШИСТЫ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КАЧЕСТВО ЗНАНИЙ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ОЛЕШКЕВИЧ А.Р.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МАЗУРОК В.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ЕРМЕКОВ И.</a:t>
                      </a:r>
                    </a:p>
                    <a:p>
                      <a:r>
                        <a:rPr lang="ru-RU" sz="1400" dirty="0" smtClean="0"/>
                        <a:t>ОКУНЦОВ Н.</a:t>
                      </a:r>
                    </a:p>
                    <a:p>
                      <a:r>
                        <a:rPr lang="ru-RU" sz="1400" dirty="0" smtClean="0"/>
                        <a:t>ШАБКЕНОВ Т.</a:t>
                      </a:r>
                    </a:p>
                    <a:p>
                      <a:r>
                        <a:rPr lang="ru-RU" sz="1400" dirty="0" smtClean="0"/>
                        <a:t>ЗЕМЛЯНКО 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71,43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МАЗУРОК А.В.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МАЗУРОК А.</a:t>
                      </a:r>
                    </a:p>
                    <a:p>
                      <a:r>
                        <a:rPr lang="ru-RU" sz="1400" dirty="0" smtClean="0"/>
                        <a:t>САВЕНКО В.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16,67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ЖИЛИНСКАЯ Т.И.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ЖИЛИСКИЙ Ф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33,33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ФОГЕЛЬ Г.И.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ГРИШУКЕВИЧ А.</a:t>
                      </a:r>
                    </a:p>
                    <a:p>
                      <a:r>
                        <a:rPr lang="ru-RU" sz="1400" dirty="0" smtClean="0"/>
                        <a:t>ЕРМАКОВ Н.</a:t>
                      </a:r>
                    </a:p>
                    <a:p>
                      <a:r>
                        <a:rPr lang="ru-RU" sz="1400" dirty="0" smtClean="0"/>
                        <a:t>ЕСТАЙ С.</a:t>
                      </a:r>
                    </a:p>
                    <a:p>
                      <a:r>
                        <a:rPr lang="ru-RU" sz="1400" dirty="0" smtClean="0"/>
                        <a:t>ЖАНДАРБЕКОВА М.</a:t>
                      </a:r>
                    </a:p>
                    <a:p>
                      <a:r>
                        <a:rPr lang="ru-RU" sz="1400" dirty="0" smtClean="0"/>
                        <a:t>ХАМЗИНА Д.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9Б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ВИЛЬ Л.С.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ШАКЕН</a:t>
                      </a:r>
                      <a:r>
                        <a:rPr lang="ru-RU" sz="1400" baseline="0" dirty="0" smtClean="0"/>
                        <a:t> Я.</a:t>
                      </a:r>
                    </a:p>
                    <a:p>
                      <a:r>
                        <a:rPr lang="ru-RU" sz="1400" baseline="0" dirty="0" smtClean="0"/>
                        <a:t>ЭРНЕСТ 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ЗАЛЕССКАЯ Т.</a:t>
                      </a:r>
                    </a:p>
                    <a:p>
                      <a:r>
                        <a:rPr lang="ru-RU" sz="1400" dirty="0" smtClean="0"/>
                        <a:t>ИГНАТЕНКО</a:t>
                      </a:r>
                      <a:r>
                        <a:rPr lang="ru-RU" sz="1400" baseline="0" dirty="0" smtClean="0"/>
                        <a:t> Д.</a:t>
                      </a:r>
                    </a:p>
                    <a:p>
                      <a:r>
                        <a:rPr lang="ru-RU" sz="1400" baseline="0" dirty="0" smtClean="0"/>
                        <a:t>СЫТНИК И.</a:t>
                      </a:r>
                    </a:p>
                    <a:p>
                      <a:r>
                        <a:rPr lang="ru-RU" sz="1400" baseline="0" dirty="0" smtClean="0"/>
                        <a:t>ЩЕРБАТАЯ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54,55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5-конечная звезда 4"/>
          <p:cNvSpPr/>
          <p:nvPr/>
        </p:nvSpPr>
        <p:spPr>
          <a:xfrm>
            <a:off x="694063" y="5585552"/>
            <a:ext cx="1751682" cy="991518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44%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54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10-11 КЛАССЫ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391527"/>
              </p:ext>
            </p:extLst>
          </p:nvPr>
        </p:nvGraphicFramePr>
        <p:xfrm>
          <a:off x="617633" y="2673924"/>
          <a:ext cx="7886700" cy="1925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2863"/>
                <a:gridCol w="2141817"/>
                <a:gridCol w="1416631"/>
                <a:gridCol w="1949986"/>
                <a:gridCol w="136540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КЛАССНЫЙ</a:t>
                      </a:r>
                    </a:p>
                    <a:p>
                      <a:r>
                        <a:rPr lang="ru-RU" dirty="0" smtClean="0"/>
                        <a:t>РУКОВОДИТЕЛЬ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ОТЛИЧНИК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ХОРОШИСТЫ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ЗНАНИЙ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ДАРГЕРХАН 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КУЛЕШ 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ДЯГТЕРЕВА К.</a:t>
                      </a:r>
                    </a:p>
                    <a:p>
                      <a:r>
                        <a:rPr lang="ru-RU" dirty="0" smtClean="0"/>
                        <a:t>ПРАСНОВСКЯ В.</a:t>
                      </a:r>
                    </a:p>
                    <a:p>
                      <a:r>
                        <a:rPr lang="ru-RU" dirty="0" smtClean="0"/>
                        <a:t>ПРАСНОВСКАЯ 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БРОДИНСКАЯ С.В.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5-конечная звезда 4"/>
          <p:cNvSpPr/>
          <p:nvPr/>
        </p:nvSpPr>
        <p:spPr>
          <a:xfrm>
            <a:off x="7392318" y="4351662"/>
            <a:ext cx="1751682" cy="1057619"/>
          </a:xfrm>
          <a:prstGeom prst="star5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50%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86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Движение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836346"/>
              </p:ext>
            </p:extLst>
          </p:nvPr>
        </p:nvGraphicFramePr>
        <p:xfrm>
          <a:off x="738818" y="1905919"/>
          <a:ext cx="7920438" cy="1663547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640146"/>
                <a:gridCol w="2640146"/>
                <a:gridCol w="2640146"/>
              </a:tblGrid>
              <a:tr h="749147">
                <a:tc>
                  <a:txBody>
                    <a:bodyPr/>
                    <a:lstStyle/>
                    <a:p>
                      <a:r>
                        <a:rPr lang="ru-RU" dirty="0" smtClean="0"/>
                        <a:t>На начало 1 четверти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ШКОЛЕ</a:t>
                      </a:r>
                      <a:endParaRPr lang="ru-RU" dirty="0"/>
                    </a:p>
                  </a:txBody>
                  <a:tcPr/>
                </a:tc>
              </a:tr>
              <a:tr h="749147">
                <a:tc>
                  <a:txBody>
                    <a:bodyPr/>
                    <a:lstStyle/>
                    <a:p>
                      <a:r>
                        <a:rPr lang="ru-RU" dirty="0" smtClean="0"/>
                        <a:t>На</a:t>
                      </a:r>
                      <a:r>
                        <a:rPr lang="ru-RU" baseline="0" dirty="0" smtClean="0"/>
                        <a:t> конец 1 четверти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ОТЛИЧНИКИ -30</a:t>
                      </a:r>
                    </a:p>
                    <a:p>
                      <a:r>
                        <a:rPr lang="ru-RU" dirty="0" smtClean="0"/>
                        <a:t>ХОРОШИСТЫ -76</a:t>
                      </a:r>
                    </a:p>
                    <a:p>
                      <a:r>
                        <a:rPr lang="ru-RU" dirty="0" smtClean="0"/>
                        <a:t>КАЧЕСТВО - 45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639682"/>
              </p:ext>
            </p:extLst>
          </p:nvPr>
        </p:nvGraphicFramePr>
        <p:xfrm>
          <a:off x="2197864" y="3481330"/>
          <a:ext cx="5326655" cy="3181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9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КОНФЕРЕНЦИИ И СЕМИНАРЫ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405" y="1825625"/>
            <a:ext cx="8505022" cy="4351338"/>
          </a:xfrm>
        </p:spPr>
        <p:txBody>
          <a:bodyPr/>
          <a:lstStyle/>
          <a:p>
            <a:r>
              <a:rPr lang="ru-RU" dirty="0" smtClean="0"/>
              <a:t>ОБЛАСТНАЯ АВГУСТОВСКАЯ КОНФЕРЕНЦИЯ: </a:t>
            </a:r>
          </a:p>
          <a:p>
            <a:pPr marL="0" indent="0">
              <a:buNone/>
            </a:pPr>
            <a:r>
              <a:rPr lang="ru-RU" dirty="0" smtClean="0"/>
              <a:t>МАЗУРОК А.В., ВИЛЬ Л.С.</a:t>
            </a:r>
          </a:p>
          <a:p>
            <a:r>
              <a:rPr lang="ru-RU" dirty="0" smtClean="0"/>
              <a:t>ОБЛАСТНОЙ СЕМИНАР ПО ОССО: ДАРГЕРХАН А.</a:t>
            </a:r>
          </a:p>
          <a:p>
            <a:r>
              <a:rPr lang="ru-RU" dirty="0"/>
              <a:t>Областной семинар «Молочное производство»  п. Научный — </a:t>
            </a:r>
            <a:r>
              <a:rPr lang="ru-RU" dirty="0" err="1"/>
              <a:t>Виль</a:t>
            </a:r>
            <a:r>
              <a:rPr lang="ru-RU" dirty="0"/>
              <a:t> Л.С., </a:t>
            </a:r>
            <a:r>
              <a:rPr lang="ru-RU" dirty="0" smtClean="0"/>
              <a:t>учитель  </a:t>
            </a:r>
            <a:r>
              <a:rPr lang="ru-RU" dirty="0"/>
              <a:t>химии и биологии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РАЙОННЫЙ СЕМИНАР ПО МУЗЕЮ: ОЛЕШКЕВИЧ А.Р. (выступление), ДАРГЕРХАН А.</a:t>
            </a:r>
          </a:p>
          <a:p>
            <a:r>
              <a:rPr lang="ru-RU" dirty="0" smtClean="0"/>
              <a:t>Республиканская конференция: </a:t>
            </a:r>
            <a:r>
              <a:rPr lang="ru-RU" dirty="0" err="1" smtClean="0"/>
              <a:t>Олешкевич</a:t>
            </a:r>
            <a:r>
              <a:rPr lang="ru-RU" dirty="0" smtClean="0"/>
              <a:t> А.Р., </a:t>
            </a:r>
            <a:r>
              <a:rPr lang="ru-RU" dirty="0" err="1" smtClean="0"/>
              <a:t>Любарец</a:t>
            </a:r>
            <a:r>
              <a:rPr lang="ru-RU" dirty="0" smtClean="0"/>
              <a:t> З.К., </a:t>
            </a:r>
            <a:r>
              <a:rPr lang="ru-RU" dirty="0" err="1" smtClean="0"/>
              <a:t>Даргерхан</a:t>
            </a:r>
            <a:r>
              <a:rPr lang="ru-RU" dirty="0" smtClean="0"/>
              <a:t> А., </a:t>
            </a:r>
            <a:r>
              <a:rPr lang="ru-RU" dirty="0" err="1" smtClean="0"/>
              <a:t>Батырбек</a:t>
            </a:r>
            <a:r>
              <a:rPr lang="ru-RU" dirty="0" smtClean="0"/>
              <a:t> 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69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ОБЛАСТНЫЕ КОНКУРСЫ И ПРОЕКТЫ: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0675" y="1825625"/>
            <a:ext cx="8074675" cy="4351338"/>
          </a:xfrm>
        </p:spPr>
        <p:txBody>
          <a:bodyPr/>
          <a:lstStyle/>
          <a:p>
            <a:r>
              <a:rPr lang="ru-RU" dirty="0" smtClean="0"/>
              <a:t>КУЛЕШ РЕГИНА, «Казахстан –мое будущее!»</a:t>
            </a:r>
          </a:p>
          <a:p>
            <a:pPr marL="0" indent="0">
              <a:buNone/>
            </a:pPr>
            <a:r>
              <a:rPr lang="ru-RU" dirty="0" smtClean="0"/>
              <a:t> -2 МЕСТО, РУКОВОДИТЕЛЬ БРОДИНСКАЯ С.В.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МАЗУРОК В., РУКОВОДИТЕЛЬ ПОДВЫСОЦКАЯ Е.И.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14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РАЙОННЫЕ КОНКУРСЫ И ПРОЕКТЫ: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ТВОРЧЕСКАЯ ВЫТАВКА: ДАРГЕРХАН А., </a:t>
            </a:r>
            <a:r>
              <a:rPr lang="ru-RU" dirty="0" err="1" smtClean="0"/>
              <a:t>Хамсызбай</a:t>
            </a:r>
            <a:r>
              <a:rPr lang="ru-RU" dirty="0" smtClean="0"/>
              <a:t> С, </a:t>
            </a:r>
            <a:r>
              <a:rPr lang="ru-RU" dirty="0" err="1" smtClean="0"/>
              <a:t>Куандык</a:t>
            </a:r>
            <a:r>
              <a:rPr lang="ru-RU" dirty="0" smtClean="0"/>
              <a:t> Б.</a:t>
            </a:r>
          </a:p>
          <a:p>
            <a:endParaRPr lang="ru-RU" dirty="0"/>
          </a:p>
          <a:p>
            <a:r>
              <a:rPr lang="ru-RU" dirty="0" smtClean="0"/>
              <a:t>Участие в молодежном форуме: </a:t>
            </a:r>
            <a:r>
              <a:rPr lang="ru-RU" dirty="0" err="1" smtClean="0"/>
              <a:t>Батырбек</a:t>
            </a:r>
            <a:r>
              <a:rPr lang="ru-RU" dirty="0" smtClean="0"/>
              <a:t> А., Асанова Б.Б.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465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международные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Фролова М.И. сертификат о </a:t>
            </a:r>
            <a:r>
              <a:rPr lang="ru-RU" smtClean="0"/>
              <a:t>деятельности жюри,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Благодарственное письмо за активное участие и сертификат в проекте «Солнечный свет»</a:t>
            </a:r>
          </a:p>
          <a:p>
            <a:r>
              <a:rPr lang="ru-RU" dirty="0" smtClean="0"/>
              <a:t>Почетный диплом педагога в портале «Продленка»- Фролова М.И., </a:t>
            </a:r>
            <a:r>
              <a:rPr lang="ru-RU" dirty="0" err="1" smtClean="0"/>
              <a:t>Подвысоцкая</a:t>
            </a:r>
            <a:r>
              <a:rPr lang="ru-RU" dirty="0" smtClean="0"/>
              <a:t> Е.И.</a:t>
            </a:r>
          </a:p>
          <a:p>
            <a:r>
              <a:rPr lang="ru-RU" dirty="0" smtClean="0"/>
              <a:t>Свидетельство о публикации на сайте «</a:t>
            </a:r>
            <a:r>
              <a:rPr lang="ru-RU" dirty="0" err="1" smtClean="0"/>
              <a:t>Инфоурок</a:t>
            </a:r>
            <a:r>
              <a:rPr lang="ru-RU" dirty="0" smtClean="0"/>
              <a:t>» - Фролова М.И.</a:t>
            </a:r>
          </a:p>
          <a:p>
            <a:r>
              <a:rPr lang="ru-RU" dirty="0" smtClean="0"/>
              <a:t>Свидетельство об участии в </a:t>
            </a:r>
            <a:r>
              <a:rPr lang="ru-RU" dirty="0" err="1" smtClean="0"/>
              <a:t>медианаре</a:t>
            </a:r>
            <a:r>
              <a:rPr lang="ru-RU" dirty="0" smtClean="0"/>
              <a:t> в форуме «</a:t>
            </a:r>
            <a:r>
              <a:rPr lang="ru-RU" dirty="0" err="1" smtClean="0"/>
              <a:t>Знанио</a:t>
            </a:r>
            <a:r>
              <a:rPr lang="ru-RU" dirty="0" smtClean="0"/>
              <a:t>» –</a:t>
            </a:r>
            <a:r>
              <a:rPr lang="ru-RU" dirty="0" err="1" smtClean="0"/>
              <a:t>Подвысоцкая</a:t>
            </a:r>
            <a:r>
              <a:rPr lang="ru-RU" dirty="0" smtClean="0"/>
              <a:t> Е.И.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69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530</Words>
  <Application>Microsoft Office PowerPoint</Application>
  <PresentationFormat>Экран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Анализ итогов  1 четверти  2018-2019 учебный год</vt:lpstr>
      <vt:lpstr>НАЧАЛЬНЫЕ КЛАССЫ</vt:lpstr>
      <vt:lpstr>5-9 КЛАССЫ</vt:lpstr>
      <vt:lpstr>10-11 КЛАССЫ</vt:lpstr>
      <vt:lpstr>Движение</vt:lpstr>
      <vt:lpstr>КОНФЕРЕНЦИИ И СЕМИНАРЫ</vt:lpstr>
      <vt:lpstr>ОБЛАСТНЫЕ КОНКУРСЫ И ПРОЕКТЫ:</vt:lpstr>
      <vt:lpstr>РАЙОННЫЕ КОНКУРСЫ И ПРОЕКТЫ:</vt:lpstr>
      <vt:lpstr>международные</vt:lpstr>
      <vt:lpstr>Республиканские олимпиады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Крутая</cp:lastModifiedBy>
  <cp:revision>10</cp:revision>
  <dcterms:created xsi:type="dcterms:W3CDTF">2018-09-11T12:13:48Z</dcterms:created>
  <dcterms:modified xsi:type="dcterms:W3CDTF">2018-11-07T08:40:32Z</dcterms:modified>
</cp:coreProperties>
</file>